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7" r:id="rId4"/>
    <p:sldId id="263" r:id="rId5"/>
    <p:sldId id="259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6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hrenkranz" userId="abddb4cc-0459-4cc7-a118-5b0de77ee288" providerId="ADAL" clId="{53E6DC6B-0BDC-4F6E-A67C-16982A149541}"/>
    <pc:docChg chg="custSel modSld">
      <pc:chgData name="Peter Ehrenkranz" userId="abddb4cc-0459-4cc7-a118-5b0de77ee288" providerId="ADAL" clId="{53E6DC6B-0BDC-4F6E-A67C-16982A149541}" dt="2018-07-24T15:09:16.599" v="46" actId="1036"/>
      <pc:docMkLst>
        <pc:docMk/>
      </pc:docMkLst>
      <pc:sldChg chg="addSp modSp">
        <pc:chgData name="Peter Ehrenkranz" userId="abddb4cc-0459-4cc7-a118-5b0de77ee288" providerId="ADAL" clId="{53E6DC6B-0BDC-4F6E-A67C-16982A149541}" dt="2018-07-24T15:09:16.599" v="46" actId="1036"/>
        <pc:sldMkLst>
          <pc:docMk/>
          <pc:sldMk cId="3155502174" sldId="259"/>
        </pc:sldMkLst>
        <pc:spChg chg="mod">
          <ac:chgData name="Peter Ehrenkranz" userId="abddb4cc-0459-4cc7-a118-5b0de77ee288" providerId="ADAL" clId="{53E6DC6B-0BDC-4F6E-A67C-16982A149541}" dt="2018-07-24T15:08:54.801" v="32" actId="1036"/>
          <ac:spMkLst>
            <pc:docMk/>
            <pc:sldMk cId="3155502174" sldId="259"/>
            <ac:spMk id="2" creationId="{364D4236-BE0A-4692-869E-E01E41E8331A}"/>
          </ac:spMkLst>
        </pc:spChg>
        <pc:spChg chg="mod">
          <ac:chgData name="Peter Ehrenkranz" userId="abddb4cc-0459-4cc7-a118-5b0de77ee288" providerId="ADAL" clId="{53E6DC6B-0BDC-4F6E-A67C-16982A149541}" dt="2018-07-24T15:08:54.801" v="32" actId="1036"/>
          <ac:spMkLst>
            <pc:docMk/>
            <pc:sldMk cId="3155502174" sldId="259"/>
            <ac:spMk id="3" creationId="{ABF35BC8-6F5A-4B69-89C1-A751176F017F}"/>
          </ac:spMkLst>
        </pc:spChg>
        <pc:picChg chg="mod">
          <ac:chgData name="Peter Ehrenkranz" userId="abddb4cc-0459-4cc7-a118-5b0de77ee288" providerId="ADAL" clId="{53E6DC6B-0BDC-4F6E-A67C-16982A149541}" dt="2018-07-24T15:09:07.719" v="33" actId="14100"/>
          <ac:picMkLst>
            <pc:docMk/>
            <pc:sldMk cId="3155502174" sldId="259"/>
            <ac:picMk id="4" creationId="{1104F5E8-5930-4B08-B92F-AE5686B474F7}"/>
          </ac:picMkLst>
        </pc:picChg>
        <pc:picChg chg="add mod">
          <ac:chgData name="Peter Ehrenkranz" userId="abddb4cc-0459-4cc7-a118-5b0de77ee288" providerId="ADAL" clId="{53E6DC6B-0BDC-4F6E-A67C-16982A149541}" dt="2018-07-24T15:09:16.599" v="46" actId="1036"/>
          <ac:picMkLst>
            <pc:docMk/>
            <pc:sldMk cId="3155502174" sldId="259"/>
            <ac:picMk id="5" creationId="{BF986DCA-0F19-4219-800F-512E16E708B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6EE91-286F-45B8-93A2-92C656EE34A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DD0CE-8AD5-47BD-B5B8-B161AF1CD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scale up of “Treat All”, differentiated service delivery and the potential introduction of antiretroviral regimens with higher resistance barriers (</a:t>
            </a:r>
            <a:r>
              <a:rPr lang="en-US" dirty="0" err="1"/>
              <a:t>eg</a:t>
            </a:r>
            <a:r>
              <a:rPr lang="en-US" dirty="0"/>
              <a:t>, TLD)—all in the setting of limited resources-- has challenged existing paradigms of diagnostic testing for HIV care.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029AC-6B12-4589-85D1-94AECAD51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13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029AC-6B12-4589-85D1-94AECAD51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73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E0A6D9-6FDF-45A7-9797-945477E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5795963"/>
            <a:ext cx="8176104" cy="560388"/>
          </a:xfrm>
          <a:noFill/>
        </p:spPr>
        <p:txBody>
          <a:bodyPr>
            <a:normAutofit fontScale="47500" lnSpcReduction="20000"/>
          </a:bodyPr>
          <a:lstStyle/>
          <a:p>
            <a:r>
              <a:rPr lang="en-US" dirty="0"/>
              <a:t>IAS 2018</a:t>
            </a:r>
          </a:p>
          <a:p>
            <a:r>
              <a:rPr lang="en-US" dirty="0"/>
              <a:t>July 25, 2018</a:t>
            </a:r>
          </a:p>
        </p:txBody>
      </p:sp>
      <p:pic>
        <p:nvPicPr>
          <p:cNvPr id="4" name="Picture 3" descr="A person in a room&#10;&#10;Description generated with high confidence">
            <a:extLst>
              <a:ext uri="{FF2B5EF4-FFF2-40B4-BE49-F238E27FC236}">
                <a16:creationId xmlns:a16="http://schemas.microsoft.com/office/drawing/2014/main" id="{12059562-AD02-41DD-9093-5CA0BD7C49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09"/>
          <a:stretch/>
        </p:blipFill>
        <p:spPr>
          <a:xfrm>
            <a:off x="749650" y="1953838"/>
            <a:ext cx="7914290" cy="3669353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382074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74EC-9B73-4444-A692-0566CB1C8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2952328"/>
          </a:xfrm>
        </p:spPr>
        <p:txBody>
          <a:bodyPr>
            <a:normAutofit fontScale="90000"/>
          </a:bodyPr>
          <a:lstStyle/>
          <a:p>
            <a:r>
              <a:rPr lang="en-US" dirty="0"/>
              <a:t>In theory, all patients receive regular CD4 and viral load testing which are used to manage their care over time.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 reality…?</a:t>
            </a:r>
          </a:p>
        </p:txBody>
      </p:sp>
    </p:spTree>
    <p:extLst>
      <p:ext uri="{BB962C8B-B14F-4D97-AF65-F5344CB8AC3E}">
        <p14:creationId xmlns:p14="http://schemas.microsoft.com/office/powerpoint/2010/main" val="166468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B704-A087-46A2-B08E-93DF8368A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946572" cy="994172"/>
          </a:xfrm>
        </p:spPr>
        <p:txBody>
          <a:bodyPr>
            <a:normAutofit/>
          </a:bodyPr>
          <a:lstStyle/>
          <a:p>
            <a:r>
              <a:rPr lang="en-US" sz="3000" b="1" dirty="0"/>
              <a:t>HIV diagnostics are at a crossroads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D7150-01E2-46D7-B002-6F9FB5A73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Since 2015:</a:t>
            </a:r>
          </a:p>
          <a:p>
            <a:r>
              <a:rPr lang="en-US" dirty="0"/>
              <a:t>“Treat All”  </a:t>
            </a:r>
          </a:p>
          <a:p>
            <a:r>
              <a:rPr lang="en-US" dirty="0"/>
              <a:t>90-90-90 campaign and massive scale up of viral load testing </a:t>
            </a:r>
          </a:p>
          <a:p>
            <a:r>
              <a:rPr lang="en-US" dirty="0"/>
              <a:t>ART with higher resistance barriers (TLD) introduced in first line </a:t>
            </a:r>
          </a:p>
          <a:p>
            <a:r>
              <a:rPr lang="en-US" dirty="0"/>
              <a:t>Promise of the “Undetectable = </a:t>
            </a:r>
            <a:r>
              <a:rPr lang="en-US" dirty="0" err="1"/>
              <a:t>Untransmittable</a:t>
            </a:r>
            <a:r>
              <a:rPr lang="en-US" dirty="0"/>
              <a:t>” campaign</a:t>
            </a:r>
          </a:p>
          <a:p>
            <a:r>
              <a:rPr lang="en-US" dirty="0"/>
              <a:t>Flattening of the resource envelope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Reality:</a:t>
            </a:r>
          </a:p>
          <a:p>
            <a:r>
              <a:rPr lang="en-US" dirty="0"/>
              <a:t>As little as 50% of CD4 and VL test results are actually used for patient management  </a:t>
            </a:r>
          </a:p>
          <a:p>
            <a:r>
              <a:rPr lang="en-US" dirty="0"/>
              <a:t>The resource envelope is more stretched than ever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3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450B-3883-4873-B5D4-59973B48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64" y="644715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future of CD4 and VL?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8A503-657F-4D91-B5A4-BC1E99812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057" y="1645772"/>
            <a:ext cx="7886700" cy="3263504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AutoNum type="arabicPeriod"/>
            </a:pPr>
            <a:r>
              <a:rPr lang="en-US" dirty="0"/>
              <a:t>The </a:t>
            </a:r>
            <a:r>
              <a:rPr lang="en-US" i="1" dirty="0"/>
              <a:t>promise and history </a:t>
            </a:r>
            <a:r>
              <a:rPr lang="en-US" dirty="0"/>
              <a:t>of CD4 use and scale up for patient management and surveillance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en-US" dirty="0"/>
              <a:t>The </a:t>
            </a:r>
            <a:r>
              <a:rPr lang="en-US" i="1" dirty="0"/>
              <a:t>promise and history </a:t>
            </a:r>
            <a:r>
              <a:rPr lang="en-US" dirty="0"/>
              <a:t>of viral load use and scale up for patient management and surveillance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en-US" i="1" dirty="0"/>
              <a:t>The reality</a:t>
            </a:r>
            <a:r>
              <a:rPr lang="en-US" dirty="0"/>
              <a:t>: Utilization of VL test results to change practice in Malawi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en-US" dirty="0"/>
              <a:t>Debate on the future of CD4 and VL scale and use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en-US" dirty="0"/>
              <a:t>Community response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en-US" dirty="0"/>
              <a:t>Panel discussion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385763" indent="-385763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3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4236-BE0A-4692-869E-E01E41E8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1917777"/>
            <a:ext cx="3845273" cy="12574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Instructions for the audience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5BC8-6F5A-4B69-89C1-A751176F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8" y="3274628"/>
            <a:ext cx="3845272" cy="2839064"/>
          </a:xfrm>
        </p:spPr>
        <p:txBody>
          <a:bodyPr>
            <a:normAutofit fontScale="550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Open a browser on any laptop, tablet or smartphone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Go to </a:t>
            </a:r>
            <a:r>
              <a:rPr lang="en-US" b="1" dirty="0"/>
              <a:t>slido.com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Enter the event code </a:t>
            </a:r>
            <a:r>
              <a:rPr lang="en-US" b="1" dirty="0"/>
              <a:t>#VLCD4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Throughout session, type in your questions or endorse others’ questions. </a:t>
            </a:r>
          </a:p>
          <a:p>
            <a:pPr marL="0" indent="0">
              <a:buNone/>
            </a:pPr>
            <a:r>
              <a:rPr lang="en-US" dirty="0"/>
              <a:t>The panel will answer the most “popular” questions.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04F5E8-5930-4B08-B92F-AE5686B474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3959"/>
          <a:stretch/>
        </p:blipFill>
        <p:spPr>
          <a:xfrm>
            <a:off x="5085237" y="1925889"/>
            <a:ext cx="3579016" cy="3655104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986DCA-0F19-4219-800F-512E16E70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350" y="223997"/>
            <a:ext cx="5829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217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5955</TotalTime>
  <Words>227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Raleway</vt:lpstr>
      <vt:lpstr>Roboto</vt:lpstr>
      <vt:lpstr>AIDS 2016_Template</vt:lpstr>
      <vt:lpstr>PowerPoint Presentation</vt:lpstr>
      <vt:lpstr>In theory, all patients receive regular CD4 and viral load testing which are used to manage their care over time.  In reality…?</vt:lpstr>
      <vt:lpstr>HIV diagnostics are at a crossroads</vt:lpstr>
      <vt:lpstr>What is future of CD4 and VL? </vt:lpstr>
      <vt:lpstr>Instructions for the audience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Peter Ehrenkranz</cp:lastModifiedBy>
  <cp:revision>29</cp:revision>
  <cp:lastPrinted>2017-01-16T15:31:13Z</cp:lastPrinted>
  <dcterms:created xsi:type="dcterms:W3CDTF">2017-01-13T09:09:35Z</dcterms:created>
  <dcterms:modified xsi:type="dcterms:W3CDTF">2018-07-24T15:09:21Z</dcterms:modified>
</cp:coreProperties>
</file>